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etendard Black"/>
      <p:bold r:id="rId14"/>
    </p:embeddedFont>
    <p:embeddedFont>
      <p:font typeface="Gmarket Sans Medium"/>
      <p:regular r:id="rId15"/>
    </p:embeddedFont>
    <p:embeddedFont>
      <p:font typeface="SpoqaHanSans-Bold"/>
      <p:bold r:id="rId16"/>
    </p:embeddedFont>
    <p:embeddedFont>
      <p:font typeface="Pretendard Regular"/>
      <p:regular r:id="rId17"/>
    </p:embeddedFont>
    <p:embeddedFont>
      <p:font typeface="Pretendard Bold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18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5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667500"/>
            <a:ext cx="18351500" cy="3619500"/>
          </a:xfrm>
          <a:prstGeom prst="rect">
            <a:avLst/>
          </a:prstGeom>
          <a:effectLst>
            <a:outerShdw dir="17940000" dist="222622" blurRad="782027">
              <a:srgbClr val="343434">
                <a:alpha val="18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1066800"/>
            <a:ext cx="16662400" cy="768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8585200"/>
            <a:ext cx="166624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91500" y="4330700"/>
            <a:ext cx="9093200" cy="547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11200" y="1231900"/>
            <a:ext cx="3886200" cy="226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635000" y="1092200"/>
            <a:ext cx="3746500" cy="1790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93800" y="2705100"/>
            <a:ext cx="9880600" cy="293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900" b="false" i="false" u="none" strike="noStrike">
                <a:solidFill>
                  <a:srgbClr val="343434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8900" b="false" i="false" u="none" strike="noStrike">
                <a:solidFill>
                  <a:srgbClr val="343434"/>
                </a:solidFill>
                <a:ea typeface="Pretendard Black"/>
              </a:rPr>
              <a:t>여행</a:t>
            </a:r>
            <a:r>
              <a:rPr lang="en-US" sz="89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8900" b="false" i="false" u="none" strike="noStrike">
                <a:solidFill>
                  <a:srgbClr val="343434"/>
                </a:solidFill>
                <a:ea typeface="Pretendard Black"/>
              </a:rPr>
              <a:t>일정</a:t>
            </a:r>
            <a:r>
              <a:rPr lang="en-US" sz="89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8900" b="false" i="false" u="none" strike="noStrike">
                <a:solidFill>
                  <a:srgbClr val="343434"/>
                </a:solidFill>
                <a:ea typeface="Pretendard Black"/>
              </a:rPr>
              <a:t>추천</a:t>
            </a:r>
            <a:r>
              <a:rPr lang="en-US" sz="89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8900" b="false" i="false" u="none" strike="noStrike">
                <a:solidFill>
                  <a:srgbClr val="343434"/>
                </a:solidFill>
                <a:ea typeface="Pretendard Black"/>
              </a:rPr>
              <a:t>서비스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4000" y="6654800"/>
            <a:ext cx="7035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나만의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맞춤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여행을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손쉽게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계획하는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여행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일정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플랫폼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5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66750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82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84300" y="1397000"/>
            <a:ext cx="15671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2362200" y="3022600"/>
            <a:ext cx="2159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895600" y="27813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1.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기획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배경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및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목표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4000" y="2755900"/>
            <a:ext cx="609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5600" y="3441700"/>
            <a:ext cx="5867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서비스의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목표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기대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효과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10375900" y="3022600"/>
            <a:ext cx="2159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909300" y="27813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4.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프로젝트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37700" y="2755900"/>
            <a:ext cx="609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09300" y="3441700"/>
            <a:ext cx="58674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기획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단계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개발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단계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테스트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완료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2362200" y="5232400"/>
            <a:ext cx="2159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895600" y="49911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2.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주요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4000" y="4978400"/>
            <a:ext cx="609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5600" y="5816600"/>
            <a:ext cx="5867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명소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검색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선택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TSP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알고리즘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활용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맞춤형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일정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생성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10375900" y="5232400"/>
            <a:ext cx="215900" cy="25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09300" y="49911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5.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역할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분담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37700" y="4978400"/>
            <a:ext cx="609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09300" y="5651500"/>
            <a:ext cx="5867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팀원별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담당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업무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2362200" y="7454900"/>
            <a:ext cx="215900" cy="25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895600" y="72136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3.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기술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스택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4000" y="7188200"/>
            <a:ext cx="609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95600" y="7874000"/>
            <a:ext cx="58674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프론트엔드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: Vue.js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백엔드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: Spring Boot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데이터베이스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:mysql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10375900" y="7454900"/>
            <a:ext cx="215900" cy="254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909300" y="72136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6.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개발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후기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37700" y="7188200"/>
            <a:ext cx="609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09300" y="7874000"/>
            <a:ext cx="58674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성과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내용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향후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개선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방향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60300" y="876300"/>
            <a:ext cx="4254500" cy="323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3898900"/>
            <a:ext cx="5537200" cy="302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" y="6921500"/>
            <a:ext cx="5537200" cy="2425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75400" y="3898900"/>
            <a:ext cx="5537200" cy="302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12600" y="3898900"/>
            <a:ext cx="5537200" cy="302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75400" y="6921500"/>
            <a:ext cx="5537200" cy="242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12600" y="6921500"/>
            <a:ext cx="5537200" cy="2425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1600200"/>
            <a:ext cx="111760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기획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배경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및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목표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4000" y="5422900"/>
            <a:ext cx="5130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TSP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알고리즘으로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최적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경로의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계획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생성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78600" y="4483100"/>
            <a:ext cx="51308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최적화된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여행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계획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20700" y="5422900"/>
            <a:ext cx="29591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일정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저장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수정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용이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Time table </a:t>
            </a:r>
            <a:r>
              <a:rPr lang="ko-KR" sz="2200" b="false" i="false" u="none" strike="noStrike">
                <a:solidFill>
                  <a:srgbClr val="343434">
                    <a:alpha val="80000"/>
                  </a:srgbClr>
                </a:solidFill>
                <a:ea typeface="Pretendard Regular"/>
              </a:rPr>
              <a:t>생성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15800" y="4483100"/>
            <a:ext cx="51308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간편한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일정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81200" y="5295900"/>
            <a:ext cx="33020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여행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계획의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번거로움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해소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시간과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노력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절약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43434">
                    <a:alpha val="80000"/>
                  </a:srgbClr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1400" y="4483100"/>
            <a:ext cx="51308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복잡한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여행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준비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간소화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" y="3187700"/>
            <a:ext cx="4152900" cy="6159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04900" y="5892800"/>
            <a:ext cx="36449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Vue.js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Tailwind 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CSS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43434">
                    <a:alpha val="80000"/>
                  </a:srgbClr>
                </a:solidFill>
                <a:latin typeface="Pretendard Regular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2200" y="48895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프론트엔드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91100" y="3187700"/>
            <a:ext cx="4152900" cy="6159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3187700"/>
            <a:ext cx="4152900" cy="615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96900" y="3187700"/>
            <a:ext cx="4152900" cy="6159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36700" y="1600200"/>
            <a:ext cx="15430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주요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기능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및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기술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스택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45100" y="5511800"/>
            <a:ext cx="3644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Java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 Spring Boot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MyBatis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RESTful API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(JWT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인증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5100" y="48895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백엔드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600" y="6083300"/>
            <a:ext cx="3644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MySQL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600" y="48895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데이터베이스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0900" y="5537200"/>
            <a:ext cx="36449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카카오맵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API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한국관광공사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TourAPI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Selenium (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크롤링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Git (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버전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관리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12800" y="48895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외부</a:t>
            </a:r>
            <a:r>
              <a:rPr lang="en-US" sz="2400" b="false" i="false" u="none" strike="noStrike">
                <a:solidFill>
                  <a:srgbClr val="5054FF"/>
                </a:solidFill>
                <a:latin typeface="Pretendard Bold"/>
              </a:rPr>
              <a:t> API </a:t>
            </a: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및</a:t>
            </a:r>
            <a:r>
              <a:rPr lang="en-US" sz="24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도구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74700" y="4699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3911600"/>
            <a:ext cx="4152900" cy="543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7023100"/>
            <a:ext cx="3403600" cy="200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19200" y="5334000"/>
            <a:ext cx="34163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2025.05.06 ~ 05.10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기술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스택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선정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ERD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DB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설계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2200" y="41402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기획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단계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91100" y="3911600"/>
            <a:ext cx="4152900" cy="543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3911600"/>
            <a:ext cx="4152900" cy="543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96900" y="3911600"/>
            <a:ext cx="4152900" cy="543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72100" y="7023100"/>
            <a:ext cx="3403600" cy="200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12300" y="7023100"/>
            <a:ext cx="3403600" cy="200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65200" y="7023100"/>
            <a:ext cx="3403600" cy="2006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프로젝트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34000" y="5143500"/>
            <a:ext cx="3416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2025.05.13 ~ 05.19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프론트엔드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크롤링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DB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45100" y="41402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개발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단계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12300" y="5334000"/>
            <a:ext cx="34163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2025.05.20 ~ 05.26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API </a:t>
            </a:r>
            <a:r>
              <a:rPr lang="ko-KR" sz="2200" b="false" i="false" u="none" strike="noStrike">
                <a:solidFill>
                  <a:srgbClr val="343434">
                    <a:alpha val="80000"/>
                  </a:srgbClr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43434">
                    <a:alpha val="80000"/>
                  </a:srgbClr>
                </a:solidFill>
                <a:ea typeface="Pretendard Regular"/>
              </a:rPr>
              <a:t>비즈니스</a:t>
            </a:r>
            <a:r>
              <a:rPr lang="en-US" sz="2200" b="false" i="false" u="none" strike="noStrike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43434">
                    <a:alpha val="80000"/>
                  </a:srgbClr>
                </a:solidFill>
                <a:ea typeface="Pretendard Regular"/>
              </a:rPr>
              <a:t>로직</a:t>
            </a:r>
            <a:r>
              <a:rPr lang="en-US" sz="2200" b="false" i="false" u="none" strike="noStrike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43434">
                    <a:alpha val="80000"/>
                  </a:srgbClr>
                </a:solidFill>
                <a:ea typeface="Pretendard Regular"/>
              </a:rPr>
              <a:t>작성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8000" y="41402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개발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단계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90600" y="5334000"/>
            <a:ext cx="34163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2025.05.26~05.27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테스트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리팩토링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0900" y="41402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최종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Pretendard Bold"/>
              </a:rPr>
              <a:t>점검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" y="4660900"/>
            <a:ext cx="8293100" cy="468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6700" y="1600200"/>
            <a:ext cx="99314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역할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분담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0" y="5486400"/>
            <a:ext cx="68834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600" b="false" i="false" u="none" strike="noStrike" spc="-100">
                <a:solidFill>
                  <a:srgbClr val="5054FF"/>
                </a:solidFill>
                <a:ea typeface="Pretendard Bold"/>
              </a:rPr>
              <a:t>이재원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 rot="0">
            <a:off x="1587500" y="6184900"/>
            <a:ext cx="68199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0" y="457200"/>
            <a:ext cx="5334000" cy="5334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87500" y="6388100"/>
            <a:ext cx="68834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지도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화면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디자인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담당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TSP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최적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알고리즘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Vue.js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를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활용한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프론트엔드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개발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KakaoMap API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연동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지도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인터페이스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최적화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4660900"/>
            <a:ext cx="8305800" cy="468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88400" y="6413500"/>
            <a:ext cx="723900" cy="72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07500" y="6642100"/>
            <a:ext cx="139700" cy="254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071100" y="5486400"/>
            <a:ext cx="68834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600" b="false" i="false" u="none" strike="noStrike" spc="-100">
                <a:solidFill>
                  <a:srgbClr val="5054FF"/>
                </a:solidFill>
                <a:ea typeface="Pretendard Bold"/>
              </a:rPr>
              <a:t>김태윤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 rot="0">
            <a:off x="10071100" y="6184900"/>
            <a:ext cx="68199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071100" y="6388100"/>
            <a:ext cx="68834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로그인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화면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디자인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담당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로그인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인증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관리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시스템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Spring Boot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백엔드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개발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크롤링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DB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TourAPI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연동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처리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928100" y="6642100"/>
            <a:ext cx="1397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5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66750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768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8585200"/>
            <a:ext cx="166624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79300" y="533400"/>
            <a:ext cx="5080000" cy="3213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565900" y="4495800"/>
            <a:ext cx="5346700" cy="1244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기능</a:t>
            </a:r>
            <a:r>
              <a:rPr lang="en-US" sz="7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시연</a:t>
            </a:r>
            <a:r>
              <a:rPr lang="en-US" sz="7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영상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5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66750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768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8585200"/>
            <a:ext cx="166624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79300" y="533400"/>
            <a:ext cx="5080000" cy="3213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24000" y="2032000"/>
            <a:ext cx="10629900" cy="1244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결론</a:t>
            </a:r>
            <a:r>
              <a:rPr lang="en-US" sz="7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및</a:t>
            </a:r>
            <a:r>
              <a:rPr lang="en-US" sz="7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마무리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4000" y="4152900"/>
            <a:ext cx="8407400" cy="401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900" b="true" i="false" u="none" strike="noStrike">
                <a:solidFill>
                  <a:srgbClr val="5054FF"/>
                </a:solidFill>
                <a:ea typeface="Gmarket Sans Medium"/>
              </a:rPr>
              <a:t>느낀점</a:t>
            </a:r>
          </a:p>
          <a:p>
            <a:pPr algn="l" lvl="0">
              <a:lnSpc>
                <a:spcPct val="13280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-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웹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개발의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전체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흐름에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대한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이해도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크게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향상</a:t>
            </a:r>
          </a:p>
          <a:p>
            <a:pPr algn="l" lvl="0">
              <a:lnSpc>
                <a:spcPct val="13280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-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자체적인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웹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구조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설계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및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디버깅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능력</a:t>
            </a:r>
            <a:r>
              <a:rPr lang="en-US" sz="29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 spc="-100">
                <a:solidFill>
                  <a:srgbClr val="5054FF"/>
                </a:solidFill>
                <a:ea typeface="Gmarket Sans Medium"/>
              </a:rPr>
              <a:t>향상</a:t>
            </a:r>
          </a:p>
          <a:p>
            <a:pPr algn="l" lvl="0">
              <a:lnSpc>
                <a:spcPct val="132800"/>
              </a:lnSpc>
            </a:pP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900" b="true" i="false" u="none" strike="noStrike">
                <a:solidFill>
                  <a:srgbClr val="5054FF"/>
                </a:solidFill>
                <a:ea typeface="Gmarket Sans Medium"/>
              </a:rPr>
              <a:t>아쉬운</a:t>
            </a:r>
            <a:r>
              <a:rPr lang="en-US" sz="2900" b="tru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true" i="false" u="none" strike="noStrike">
                <a:solidFill>
                  <a:srgbClr val="5054FF"/>
                </a:solidFill>
                <a:ea typeface="Gmarket Sans Medium"/>
              </a:rPr>
              <a:t>점</a:t>
            </a:r>
          </a:p>
          <a:p>
            <a:pPr algn="l" lvl="0">
              <a:lnSpc>
                <a:spcPct val="132800"/>
              </a:lnSpc>
            </a:pP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-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코드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리팩토링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(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변수명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,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반복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코드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) </a:t>
            </a:r>
          </a:p>
          <a:p>
            <a:pPr algn="l" lvl="0">
              <a:lnSpc>
                <a:spcPct val="132800"/>
              </a:lnSpc>
            </a:pP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-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소셜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로그인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,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일정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공유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게시판</a:t>
            </a:r>
            <a:r>
              <a:rPr lang="en-US" sz="29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Gmarket Sans Medium"/>
              </a:rPr>
              <a:t>추가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